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notesMasterIdLst>
    <p:notesMasterId r:id="rId1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12192000" cy="6858000"/>
  <p:defaultTextStyle>
    <a:defPPr>
      <a:defRPr lang="fr-F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 /><Relationship Id="rId15" Type="http://schemas.openxmlformats.org/officeDocument/2006/relationships/tableStyles" Target="tableStyles.xml" /><Relationship Id="rId16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99EE26-6251-4756-0DD1-3984C1C4606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DD8E53-CFE4-EB67-B6FF-31DF577CEC9D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249FCD-3DAE-A46C-BDB1-322F5FDEA8C2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3A875D0-D4DF-3A7C-6EEF-E752F6FCE849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3C204D-0616-4E88-F1E0-89E3441FFF6E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3AF8F2D-5DF8-4420-7894-B238DF0F3867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BCF27A-0AAC-4FC6-CE49-812394BAD2C0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B0035A8-C49B-A205-09C0-C1B44FE4838B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940E99A-0EA6-0467-04AB-84E6F16E9E70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Sous-titr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texte vertical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vertical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texte vertical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contenu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Titr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texte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contenu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u contenu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7" name="Espace réservé de la date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8" name="Espace réservé du pied de page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texte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6" name="Espace réservé du contenu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7" name="Espace réservé du texte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8" name="Espace réservé du contenu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9" name="Espace réservé de la date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10" name="Espace réservé du pied de page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1" name="Espace réservé du numéro de diapositive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re seu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e la date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6" name="Espace réservé du pied de page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5" name="Espace réservé du pied de page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contenu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u texte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7" name="Espace réservé de la date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8" name="Espace réservé du pied de page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pour une image 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texte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7" name="Espace réservé de la date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8" name="Espace réservé du pied de page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ce réservé du 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texte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9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8768151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372053" y="612321"/>
            <a:ext cx="8820149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6" descr="Une image contenant intérieur, plancher, mur, vivant&#10;&#10;Description générée automatiquement" hidden="0"/>
          <p:cNvPicPr>
            <a:picLocks noChangeAspect="1"/>
          </p:cNvPicPr>
          <p:nvPr isPhoto="0" userDrawn="0"/>
        </p:nvPicPr>
        <p:blipFill>
          <a:blip r:embed="rId3"/>
          <a:srcRect l="0" t="-52" r="183" b="1"/>
          <a:stretch/>
        </p:blipFill>
        <p:spPr bwMode="auto">
          <a:xfrm>
            <a:off x="767240" y="235461"/>
            <a:ext cx="7919559" cy="4465272"/>
          </a:xfrm>
          <a:prstGeom prst="rect">
            <a:avLst/>
          </a:prstGeom>
        </p:spPr>
      </p:pic>
      <p:sp>
        <p:nvSpPr>
          <p:cNvPr id="5" name="Freeform: Shape 28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auto">
          <a:xfrm>
            <a:off x="-1" y="5346694"/>
            <a:ext cx="10447252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 fill="norm" stroke="1" extrusionOk="0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D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Freeform: Shape 30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auto">
          <a:xfrm>
            <a:off x="9862891" y="5346700"/>
            <a:ext cx="2329109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 fill="norm" stroke="1" extrusionOk="0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7" name="Titr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767240" y="5444835"/>
            <a:ext cx="9095651" cy="83023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FR" sz="4000" b="1">
                <a:solidFill>
                  <a:srgbClr val="000000"/>
                </a:solidFill>
              </a:rPr>
              <a:t>La Maison de la Transition</a:t>
            </a:r>
            <a:br>
              <a:rPr lang="fr-FR" sz="4000" b="1">
                <a:solidFill>
                  <a:srgbClr val="000000"/>
                </a:solidFill>
              </a:rPr>
            </a:br>
            <a:r>
              <a:rPr lang="fr-FR" sz="3100" b="1">
                <a:solidFill>
                  <a:srgbClr val="000000"/>
                </a:solidFill>
              </a:rPr>
              <a:t>Apprendre, Faire et Partager</a:t>
            </a:r>
            <a:endParaRPr lang="fr-FR" sz="4000">
              <a:solidFill>
                <a:srgbClr val="000000"/>
              </a:solidFill>
            </a:endParaRPr>
          </a:p>
        </p:txBody>
      </p:sp>
      <p:sp>
        <p:nvSpPr>
          <p:cNvPr id="8" name="Sous-titr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767240" y="6510527"/>
            <a:ext cx="9095651" cy="347473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fr-FR" sz="1600">
                <a:solidFill>
                  <a:srgbClr val="000000"/>
                </a:solidFill>
              </a:rPr>
              <a:t>Changer le Monde – pas à pas</a:t>
            </a:r>
            <a:endParaRPr/>
          </a:p>
        </p:txBody>
      </p:sp>
      <p:sp>
        <p:nvSpPr>
          <p:cNvPr id="929544971" name=""/>
          <p:cNvSpPr txBox="1"/>
          <p:nvPr/>
        </p:nvSpPr>
        <p:spPr bwMode="auto">
          <a:xfrm flipH="0" flipV="0">
            <a:off x="6004379" y="3246120"/>
            <a:ext cx="183240" cy="365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   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59644" y="365125"/>
            <a:ext cx="11446933" cy="1325563"/>
          </a:xfrm>
        </p:spPr>
        <p:txBody>
          <a:bodyPr/>
          <a:lstStyle/>
          <a:p>
            <a:pPr>
              <a:defRPr/>
            </a:pPr>
            <a:r>
              <a:rPr lang="fr-FR"/>
              <a:t>Repair</a:t>
            </a:r>
            <a:r>
              <a:rPr lang="fr-FR"/>
              <a:t> Café Orsay a 1 an - un bilan très satisfaisant</a:t>
            </a:r>
            <a:endParaRPr/>
          </a:p>
        </p:txBody>
      </p:sp>
      <p:grpSp>
        <p:nvGrpSpPr>
          <p:cNvPr id="5" name="Espace réservé du contenu 3" hidden="0"/>
          <p:cNvGrpSpPr/>
          <p:nvPr isPhoto="0" userDrawn="0"/>
        </p:nvGrpSpPr>
        <p:grpSpPr bwMode="auto">
          <a:xfrm>
            <a:off x="838200" y="1825625"/>
            <a:ext cx="10515600" cy="4351338"/>
            <a:chOff x="0" y="0"/>
            <a:chExt cx="10515600" cy="4351338"/>
          </a:xfrm>
        </p:grpSpPr>
        <p:sp>
          <p:nvSpPr>
            <p:cNvPr id="6" name="" hidden="0"/>
            <p:cNvSpPr/>
            <p:nvPr isPhoto="0" userDrawn="0"/>
          </p:nvSpPr>
          <p:spPr bwMode="auto">
            <a:xfrm>
              <a:off x="4122" y="421257"/>
              <a:ext cx="2932337" cy="2188928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  <a:alpha val="90000"/>
              </a:schemeClr>
            </a:solidFill>
            <a:ln w="12700" cap="flat" cmpd="sng" algn="ctr">
              <a:solidFill>
                <a:srgbClr val="30E846"/>
              </a:solidFill>
              <a:prstDash val="solid"/>
              <a:miter lim="800000"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rgbClr val="000000"/>
            </a:effectRef>
            <a:fontRef idx="minor"/>
          </p:style>
          <p:txBody>
            <a:bodyPr spcFirstLastPara="0" vert="horz" wrap="square" lIns="29210" tIns="87630" rIns="29210" bIns="29210" numCol="1" spcCol="1270" anchor="t" anchorCtr="0">
              <a:noAutofit/>
            </a:bodyPr>
            <a:lstStyle/>
            <a:p>
              <a:pPr marL="228600" lvl="1" indent="-228600" algn="l" defTabSz="102235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har char="•"/>
                <a:defRPr/>
              </a:pPr>
              <a:r>
                <a:rPr lang="fr-FR" sz="2300"/>
                <a:t>80% d'objets réparés</a:t>
              </a:r>
              <a:endParaRPr/>
            </a:p>
            <a:p>
              <a:pPr marL="228600" lvl="1" indent="-228600" algn="l" defTabSz="102235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har char="•"/>
                <a:defRPr/>
              </a:pPr>
              <a:r>
                <a:rPr lang="fr-FR" sz="2300"/>
                <a:t>Environ 1T d’objets non partis au recyclage</a:t>
              </a:r>
              <a:endParaRPr/>
            </a:p>
            <a:p>
              <a:pPr marL="228600" lvl="1" indent="-228600" algn="l" defTabSz="102235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har char="•"/>
                <a:defRPr/>
              </a:pPr>
              <a:r>
                <a:rPr lang="fr-FR" sz="2300"/>
                <a:t>8T CO</a:t>
              </a:r>
              <a:r>
                <a:rPr lang="fr-FR" sz="2300" baseline="-25000"/>
                <a:t>2</a:t>
              </a:r>
              <a:r>
                <a:rPr lang="fr-FR" sz="2300"/>
                <a:t>e non émis</a:t>
              </a:r>
              <a:endParaRPr/>
            </a:p>
          </p:txBody>
        </p:sp>
        <p:sp>
          <p:nvSpPr>
            <p:cNvPr id="7" name="" hidden="0"/>
            <p:cNvSpPr/>
            <p:nvPr isPhoto="0" userDrawn="0"/>
          </p:nvSpPr>
          <p:spPr bwMode="auto">
            <a:xfrm>
              <a:off x="4122" y="2610185"/>
              <a:ext cx="2932337" cy="941239"/>
            </a:xfrm>
            <a:prstGeom prst="rect">
              <a:avLst/>
            </a:prstGeom>
            <a:solidFill>
              <a:srgbClr val="30E846"/>
            </a:solidFill>
            <a:ln w="12700" cap="flat" cmpd="sng" algn="ctr">
              <a:solidFill>
                <a:srgbClr val="30E846"/>
              </a:solidFill>
              <a:prstDash val="solid"/>
              <a:miter lim="800000"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spcFirstLastPara="0" vert="horz" wrap="square" lIns="106680" tIns="0" rIns="35560" bIns="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fr-FR" sz="2800"/>
                <a:t>200     Objets Reçus</a:t>
              </a:r>
              <a:endParaRPr/>
            </a:p>
          </p:txBody>
        </p:sp>
        <p:sp>
          <p:nvSpPr>
            <p:cNvPr id="8" name="" hidden="0"/>
            <p:cNvSpPr/>
            <p:nvPr isPhoto="0" userDrawn="0"/>
          </p:nvSpPr>
          <p:spPr bwMode="auto">
            <a:xfrm>
              <a:off x="2008030" y="2615622"/>
              <a:ext cx="1314457" cy="1314457"/>
            </a:xfrm>
            <a:prstGeom prst="ellipse">
              <a:avLst/>
            </a:prstGeom>
            <a:blipFill>
              <a:blip r:embed="rId3"/>
              <a:srcRect l="16666" t="0" r="16664" b="0"/>
              <a:stretch/>
            </a:blipFill>
            <a:ln w="12700" cap="flat" cmpd="sng" algn="ctr">
              <a:solidFill>
                <a:schemeClr val="accent4">
                  <a:tint val="40000"/>
                  <a:hueOff val="0"/>
                  <a:satOff val="0"/>
                  <a:lumOff val="0"/>
                  <a:alphaOff val="0"/>
                  <a:alpha val="90000"/>
                </a:schemeClr>
              </a:solidFill>
              <a:prstDash val="solid"/>
              <a:miter lim="800000"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rgbClr val="000000"/>
            </a:effectRef>
            <a:fontRef idx="minor"/>
          </p:style>
        </p:sp>
        <p:sp>
          <p:nvSpPr>
            <p:cNvPr id="9" name="" hidden="0"/>
            <p:cNvSpPr/>
            <p:nvPr isPhoto="0" userDrawn="0"/>
          </p:nvSpPr>
          <p:spPr bwMode="auto">
            <a:xfrm>
              <a:off x="3576751" y="413670"/>
              <a:ext cx="2932337" cy="2188928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  <a:alpha val="90000"/>
              </a:schemeClr>
            </a:solidFill>
            <a:ln w="127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rgbClr val="000000"/>
            </a:effectRef>
            <a:fontRef idx="minor"/>
          </p:style>
          <p:txBody>
            <a:bodyPr spcFirstLastPara="0" vert="horz" wrap="square" lIns="29210" tIns="87630" rIns="29210" bIns="29210" numCol="1" spcCol="1270" anchor="t" anchorCtr="0">
              <a:noAutofit/>
            </a:bodyPr>
            <a:lstStyle/>
            <a:p>
              <a:pPr marL="228600" lvl="1" indent="-228600" algn="l" defTabSz="102235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har char="•"/>
                <a:defRPr/>
              </a:pPr>
              <a:r>
                <a:rPr lang="fr-FR" sz="2300"/>
                <a:t>Refus de jeter</a:t>
              </a:r>
              <a:endParaRPr/>
            </a:p>
            <a:p>
              <a:pPr marL="228600" lvl="1" indent="-228600" algn="l" defTabSz="102235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har char="•"/>
                <a:defRPr/>
              </a:pPr>
              <a:r>
                <a:rPr lang="fr-FR" sz="2300"/>
                <a:t>Besoin de participer</a:t>
              </a:r>
              <a:endParaRPr/>
            </a:p>
            <a:p>
              <a:pPr marL="228600" lvl="1" indent="-228600" algn="l" defTabSz="102235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har char="•"/>
                <a:defRPr/>
              </a:pPr>
              <a:r>
                <a:rPr lang="fr-FR" sz="2300"/>
                <a:t>Envie d’apprendre</a:t>
              </a:r>
              <a:endParaRPr/>
            </a:p>
            <a:p>
              <a:pPr marL="228600" lvl="1" indent="-228600" algn="l" defTabSz="102235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har char="•"/>
                <a:defRPr/>
              </a:pPr>
              <a:endParaRPr lang="fr-FR" sz="2300"/>
            </a:p>
          </p:txBody>
        </p:sp>
        <p:sp>
          <p:nvSpPr>
            <p:cNvPr id="10" name="" hidden="0"/>
            <p:cNvSpPr/>
            <p:nvPr isPhoto="0" userDrawn="0"/>
          </p:nvSpPr>
          <p:spPr bwMode="auto">
            <a:xfrm>
              <a:off x="3576751" y="2602598"/>
              <a:ext cx="2932337" cy="94123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800000"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spcFirstLastPara="0" vert="horz" wrap="square" lIns="106680" tIns="0" rIns="35560" bIns="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fr-FR" sz="2800">
                  <a:solidFill>
                    <a:schemeClr val="tx1"/>
                  </a:solidFill>
                </a:rPr>
                <a:t>218  Visiteurs</a:t>
              </a:r>
              <a:endParaRPr/>
            </a:p>
          </p:txBody>
        </p:sp>
        <p:sp>
          <p:nvSpPr>
            <p:cNvPr id="11" name="" hidden="0"/>
            <p:cNvSpPr/>
            <p:nvPr isPhoto="0" userDrawn="0"/>
          </p:nvSpPr>
          <p:spPr bwMode="auto">
            <a:xfrm>
              <a:off x="5565485" y="2592862"/>
              <a:ext cx="1344805" cy="1344805"/>
            </a:xfrm>
            <a:prstGeom prst="ellipse">
              <a:avLst/>
            </a:prstGeom>
            <a:blipFill>
              <a:blip r:embed="rId4"/>
              <a:srcRect l="18750" t="0" r="18750" b="0"/>
              <a:stretch/>
            </a:blipFill>
            <a:ln w="12700" cap="flat" cmpd="sng" algn="ctr">
              <a:solidFill>
                <a:schemeClr val="accent4">
                  <a:tint val="40000"/>
                  <a:hueOff val="5430963"/>
                  <a:satOff val="-25622"/>
                  <a:lumOff val="-925"/>
                  <a:alphaOff val="0"/>
                  <a:alpha val="90000"/>
                </a:schemeClr>
              </a:solidFill>
              <a:prstDash val="solid"/>
              <a:miter lim="800000"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rgbClr val="000000"/>
            </a:effectRef>
            <a:fontRef idx="minor"/>
          </p:style>
        </p:sp>
        <p:sp>
          <p:nvSpPr>
            <p:cNvPr id="12" name="" hidden="0"/>
            <p:cNvSpPr/>
            <p:nvPr isPhoto="0" userDrawn="0"/>
          </p:nvSpPr>
          <p:spPr bwMode="auto">
            <a:xfrm>
              <a:off x="7164554" y="406978"/>
              <a:ext cx="2932337" cy="2188928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  <a:alpha val="90000"/>
              </a:schemeClr>
            </a:solidFill>
            <a:ln w="12700" cap="flat" cmpd="sng" algn="ctr">
              <a:solidFill>
                <a:schemeClr val="accent4">
                  <a:hueOff val="9800891"/>
                  <a:satOff val="-40777"/>
                  <a:lumOff val="9608"/>
                  <a:alphaOff val="0"/>
                </a:schemeClr>
              </a:solidFill>
              <a:prstDash val="solid"/>
              <a:miter lim="800000"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rgbClr val="000000"/>
            </a:effectRef>
            <a:fontRef idx="minor"/>
          </p:style>
          <p:txBody>
            <a:bodyPr spcFirstLastPara="0" vert="horz" wrap="square" lIns="29210" tIns="87630" rIns="29210" bIns="29210" numCol="1" spcCol="1270" anchor="t" anchorCtr="0">
              <a:noAutofit/>
            </a:bodyPr>
            <a:lstStyle/>
            <a:p>
              <a:pPr marL="228600" lvl="1" indent="-228600" algn="l" defTabSz="102235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har char="•"/>
                <a:defRPr/>
              </a:pPr>
              <a:r>
                <a:rPr lang="fr-FR" sz="2300"/>
                <a:t>Envie de partager</a:t>
              </a:r>
              <a:endParaRPr/>
            </a:p>
            <a:p>
              <a:pPr marL="228600" lvl="1" indent="-228600" algn="l" defTabSz="102235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har char="•"/>
                <a:defRPr/>
              </a:pPr>
              <a:r>
                <a:rPr lang="fr-FR" sz="2300"/>
                <a:t>Plaisir de réparer</a:t>
              </a:r>
              <a:endParaRPr/>
            </a:p>
            <a:p>
              <a:pPr marL="228600" lvl="1" indent="-228600" algn="l" defTabSz="102235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har char="•"/>
                <a:defRPr/>
              </a:pPr>
              <a:r>
                <a:rPr lang="fr-FR" sz="2300"/>
                <a:t>Refus de la surconsommation</a:t>
              </a:r>
              <a:endParaRPr/>
            </a:p>
          </p:txBody>
        </p:sp>
        <p:sp>
          <p:nvSpPr>
            <p:cNvPr id="13" name="" hidden="0"/>
            <p:cNvSpPr/>
            <p:nvPr isPhoto="0" userDrawn="0"/>
          </p:nvSpPr>
          <p:spPr bwMode="auto">
            <a:xfrm>
              <a:off x="7164554" y="2595907"/>
              <a:ext cx="2932337" cy="941239"/>
            </a:xfrm>
            <a:prstGeom prst="rect">
              <a:avLst/>
            </a:prstGeom>
            <a:solidFill>
              <a:schemeClr val="accent4">
                <a:hueOff val="9800891"/>
                <a:satOff val="-40777"/>
                <a:lumOff val="9608"/>
                <a:alphaOff val="0"/>
              </a:schemeClr>
            </a:solidFill>
            <a:ln w="12700" cap="flat" cmpd="sng" algn="ctr">
              <a:solidFill>
                <a:schemeClr val="accent4">
                  <a:hueOff val="9800891"/>
                  <a:satOff val="-40777"/>
                  <a:lumOff val="9608"/>
                  <a:alphaOff val="0"/>
                </a:schemeClr>
              </a:solidFill>
              <a:prstDash val="solid"/>
              <a:miter lim="800000"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rgbClr val="000000"/>
            </a:effectRef>
            <a:fontRef idx="minor">
              <a:schemeClr val="lt1"/>
            </a:fontRef>
          </p:style>
          <p:txBody>
            <a:bodyPr spcFirstLastPara="0" vert="horz" wrap="square" lIns="106680" tIns="0" rIns="35560" bIns="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fr-FR" sz="2800"/>
                <a:t>25 Réparateurs</a:t>
              </a:r>
              <a:endParaRPr/>
            </a:p>
          </p:txBody>
        </p:sp>
        <p:sp>
          <p:nvSpPr>
            <p:cNvPr id="14" name="" hidden="0"/>
            <p:cNvSpPr/>
            <p:nvPr isPhoto="0" userDrawn="0"/>
          </p:nvSpPr>
          <p:spPr bwMode="auto">
            <a:xfrm>
              <a:off x="9139906" y="2572787"/>
              <a:ext cx="1371571" cy="1371571"/>
            </a:xfrm>
            <a:prstGeom prst="ellipse">
              <a:avLst/>
            </a:prstGeom>
            <a:blipFill>
              <a:blip r:embed="rId5"/>
              <a:srcRect l="16666" t="0" r="16664" b="0"/>
              <a:stretch/>
            </a:blipFill>
            <a:ln w="12700" cap="flat" cmpd="sng" algn="ctr">
              <a:solidFill>
                <a:schemeClr val="accent4">
                  <a:tint val="40000"/>
                  <a:hueOff val="10861925"/>
                  <a:satOff val="-51245"/>
                  <a:lumOff val="-1851"/>
                  <a:alphaOff val="0"/>
                  <a:alpha val="90000"/>
                </a:schemeClr>
              </a:solidFill>
              <a:prstDash val="solid"/>
              <a:miter lim="800000"/>
            </a:ln>
          </p:spPr>
          <p:style>
            <a:lnRef idx="2">
              <a:srgbClr val="000000"/>
            </a:lnRef>
            <a:fillRef idx="1">
              <a:srgbClr val="000000"/>
            </a:fillRef>
            <a:effectRef idx="0">
              <a:srgbClr val="000000"/>
            </a:effectRef>
            <a:fontRef idx="minor"/>
          </p:style>
        </p:sp>
      </p:grpSp>
      <p:pic>
        <p:nvPicPr>
          <p:cNvPr id="15" name="Graphique 9" descr="Paquet de graines contour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1587596" y="5558276"/>
            <a:ext cx="1237374" cy="1237374"/>
          </a:xfrm>
          <a:prstGeom prst="rect">
            <a:avLst/>
          </a:prstGeom>
        </p:spPr>
      </p:pic>
      <p:pic>
        <p:nvPicPr>
          <p:cNvPr id="16" name="Graphique 11" descr="Arrosoir avec un remplissage uni" hidden="0"/>
          <p:cNvPicPr>
            <a:picLocks noChangeAspect="1"/>
          </p:cNvPicPr>
          <p:nvPr isPhoto="0" userDrawn="0"/>
        </p:nvPicPr>
        <p:blipFill>
          <a:blip r:embed="rId7"/>
          <a:stretch/>
        </p:blipFill>
        <p:spPr bwMode="auto">
          <a:xfrm>
            <a:off x="9071317" y="5396789"/>
            <a:ext cx="1237374" cy="1237374"/>
          </a:xfrm>
          <a:prstGeom prst="rect">
            <a:avLst/>
          </a:prstGeom>
        </p:spPr>
      </p:pic>
      <p:pic>
        <p:nvPicPr>
          <p:cNvPr id="17" name="Graphique 13" descr="Soleil avec un remplissage uni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5335464" y="5396789"/>
            <a:ext cx="1237374" cy="1237374"/>
          </a:xfrm>
          <a:prstGeom prst="rect">
            <a:avLst/>
          </a:prstGeom>
        </p:spPr>
      </p:pic>
      <p:pic>
        <p:nvPicPr>
          <p:cNvPr id="18" name="Image 14" descr="Une image contenant texte&#10;&#10;Description générée automatiquement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4278215" y="1174171"/>
            <a:ext cx="3028897" cy="103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22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410378" y="6017002"/>
            <a:ext cx="566018" cy="554697"/>
          </a:xfrm>
          <a:prstGeom prst="rect">
            <a:avLst/>
          </a:prstGeom>
        </p:spPr>
      </p:pic>
      <p:pic>
        <p:nvPicPr>
          <p:cNvPr id="5" name="Image 21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649449" y="5545645"/>
            <a:ext cx="1292877" cy="1354723"/>
          </a:xfrm>
          <a:prstGeom prst="rect">
            <a:avLst/>
          </a:prstGeom>
        </p:spPr>
      </p:pic>
      <p:pic>
        <p:nvPicPr>
          <p:cNvPr id="6" name="Image 23" descr="Une image contenant texte&#10;&#10;Description générée automatiquement" hidden="0"/>
          <p:cNvPicPr>
            <a:picLocks noChangeAspect="1"/>
          </p:cNvPicPr>
          <p:nvPr isPhoto="0" userDrawn="0"/>
        </p:nvPicPr>
        <p:blipFill>
          <a:blip r:embed="rId5"/>
          <a:srcRect l="12577" t="4216" r="11153" b="4215"/>
          <a:stretch/>
        </p:blipFill>
        <p:spPr bwMode="auto">
          <a:xfrm>
            <a:off x="1771655" y="5590072"/>
            <a:ext cx="3384603" cy="1101831"/>
          </a:xfrm>
          <a:prstGeom prst="rect">
            <a:avLst/>
          </a:prstGeom>
        </p:spPr>
      </p:pic>
      <p:pic>
        <p:nvPicPr>
          <p:cNvPr id="7" name="Image 18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1749356" y="5581100"/>
            <a:ext cx="3174337" cy="1041620"/>
          </a:xfrm>
          <a:prstGeom prst="rect">
            <a:avLst/>
          </a:prstGeom>
        </p:spPr>
      </p:pic>
      <p:pic>
        <p:nvPicPr>
          <p:cNvPr id="8" name="Image 9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743844" y="5581100"/>
            <a:ext cx="1130343" cy="1184414"/>
          </a:xfrm>
          <a:prstGeom prst="rect">
            <a:avLst/>
          </a:prstGeom>
        </p:spPr>
      </p:pic>
      <p:pic>
        <p:nvPicPr>
          <p:cNvPr id="9" name="Image 7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428791" y="6053125"/>
            <a:ext cx="484288" cy="474602"/>
          </a:xfrm>
          <a:prstGeom prst="rect">
            <a:avLst/>
          </a:prstGeom>
        </p:spPr>
      </p:pic>
      <p:pic>
        <p:nvPicPr>
          <p:cNvPr id="10" name="Picture 70" hidden="0"/>
          <p:cNvPicPr>
            <a:picLocks noAdjustHandles="1" noChangeAspect="1" noChangeArrowheads="1" noChangeShapeType="1" noEditPoints="1" noGrp="1" noMove="1" noResize="1" noRot="1" noCrop="1"/>
          </p:cNvPicPr>
          <p:nvPr isPhoto="0" userDrawn="0"/>
        </p:nvPicPr>
        <p:blipFill>
          <a:blip r:embed="rId7"/>
          <a:stretch/>
        </p:blipFill>
        <p:spPr bwMode="auto"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2" descr="Jeune pousse deviendra grande, ou l’art de lancer sa start-up" hidden="0"/>
          <p:cNvPicPr>
            <a:picLocks noChangeAspect="1" noChangeArrowheads="1" noGrp="1"/>
          </p:cNvPicPr>
          <p:nvPr isPhoto="0" userDrawn="0">
            <p:ph idx="1" hasCustomPrompt="0"/>
          </p:nvPr>
        </p:nvPicPr>
        <p:blipFill>
          <a:blip r:embed="rId8">
            <a:alphaModFix/>
          </a:blip>
          <a:srcRect l="40083" t="0" r="13799" b="0"/>
          <a:stretch/>
        </p:blipFill>
        <p:spPr bwMode="auto">
          <a:xfrm>
            <a:off x="5915025" y="10"/>
            <a:ext cx="6325392" cy="6857990"/>
          </a:xfrm>
          <a:prstGeom prst="rect">
            <a:avLst/>
          </a:prstGeom>
          <a:noFill/>
        </p:spPr>
      </p:pic>
      <p:sp>
        <p:nvSpPr>
          <p:cNvPr id="12" name="Titr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04998" y="798444"/>
            <a:ext cx="4803636" cy="131166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defRPr/>
            </a:pPr>
            <a:r>
              <a:rPr lang="en-US" sz="4400">
                <a:solidFill>
                  <a:srgbClr val="000000"/>
                </a:solidFill>
              </a:rPr>
              <a:t>Une </a:t>
            </a:r>
            <a:r>
              <a:rPr lang="en-US" sz="4400" b="1">
                <a:solidFill>
                  <a:srgbClr val="000000"/>
                </a:solidFill>
              </a:rPr>
              <a:t>bonne</a:t>
            </a:r>
            <a:r>
              <a:rPr lang="en-US" sz="4400">
                <a:solidFill>
                  <a:srgbClr val="000000"/>
                </a:solidFill>
              </a:rPr>
              <a:t> initiative dans un </a:t>
            </a:r>
            <a:r>
              <a:rPr lang="en-US" sz="4400">
                <a:solidFill>
                  <a:srgbClr val="000000"/>
                </a:solidFill>
              </a:rPr>
              <a:t>terreau</a:t>
            </a:r>
            <a:r>
              <a:rPr lang="en-US" sz="4400">
                <a:solidFill>
                  <a:srgbClr val="000000"/>
                </a:solidFill>
              </a:rPr>
              <a:t> </a:t>
            </a:r>
            <a:r>
              <a:rPr lang="en-US" sz="4400" b="1">
                <a:solidFill>
                  <a:srgbClr val="000000"/>
                </a:solidFill>
              </a:rPr>
              <a:t>favorable</a:t>
            </a:r>
            <a:endParaRPr/>
          </a:p>
        </p:txBody>
      </p:sp>
      <p:sp>
        <p:nvSpPr>
          <p:cNvPr id="13" name="Espace réservé du texte 5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743844" y="2546011"/>
            <a:ext cx="4706803" cy="23279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/>
              <a:buChar char="•"/>
              <a:defRPr/>
            </a:pPr>
            <a:r>
              <a:rPr lang="en-US" sz="2000">
                <a:solidFill>
                  <a:srgbClr val="000000"/>
                </a:solidFill>
              </a:rPr>
              <a:t>Une </a:t>
            </a:r>
            <a:r>
              <a:rPr lang="en-US" sz="2000">
                <a:solidFill>
                  <a:srgbClr val="000000"/>
                </a:solidFill>
              </a:rPr>
              <a:t>communauté</a:t>
            </a:r>
            <a:r>
              <a:rPr lang="en-US" sz="2000">
                <a:solidFill>
                  <a:srgbClr val="000000"/>
                </a:solidFill>
              </a:rPr>
              <a:t> dense </a:t>
            </a:r>
            <a:r>
              <a:rPr lang="en-US" sz="2000">
                <a:solidFill>
                  <a:srgbClr val="000000"/>
                </a:solidFill>
              </a:rPr>
              <a:t>sensibles</a:t>
            </a:r>
            <a:r>
              <a:rPr lang="en-US" sz="2000">
                <a:solidFill>
                  <a:srgbClr val="000000"/>
                </a:solidFill>
              </a:rPr>
              <a:t> aux initiatives zero-</a:t>
            </a:r>
            <a:r>
              <a:rPr lang="en-US" sz="2000">
                <a:solidFill>
                  <a:srgbClr val="000000"/>
                </a:solidFill>
              </a:rPr>
              <a:t>déchets</a:t>
            </a:r>
            <a:r>
              <a:rPr lang="en-US" sz="2000">
                <a:solidFill>
                  <a:srgbClr val="000000"/>
                </a:solidFill>
              </a:rPr>
              <a:t>, au </a:t>
            </a:r>
            <a:r>
              <a:rPr lang="en-US" sz="2000">
                <a:solidFill>
                  <a:srgbClr val="000000"/>
                </a:solidFill>
              </a:rPr>
              <a:t>recyclage</a:t>
            </a:r>
            <a:r>
              <a:rPr lang="en-US" sz="2000">
                <a:solidFill>
                  <a:srgbClr val="000000"/>
                </a:solidFill>
              </a:rPr>
              <a:t>, </a:t>
            </a:r>
            <a:r>
              <a:rPr lang="en-US" sz="2000">
                <a:solidFill>
                  <a:srgbClr val="000000"/>
                </a:solidFill>
              </a:rPr>
              <a:t>à</a:t>
            </a:r>
            <a:r>
              <a:rPr lang="en-US" sz="2000">
                <a:solidFill>
                  <a:srgbClr val="000000"/>
                </a:solidFill>
              </a:rPr>
              <a:t> la reparation, … au </a:t>
            </a:r>
            <a:r>
              <a:rPr lang="en-US" sz="2000">
                <a:solidFill>
                  <a:srgbClr val="000000"/>
                </a:solidFill>
              </a:rPr>
              <a:t>développement</a:t>
            </a:r>
            <a:r>
              <a:rPr lang="en-US" sz="2000">
                <a:solidFill>
                  <a:srgbClr val="000000"/>
                </a:solidFill>
              </a:rPr>
              <a:t> durable</a:t>
            </a:r>
            <a:endParaRPr/>
          </a:p>
          <a:p>
            <a:pPr indent="-228600">
              <a:buFont typeface="Arial"/>
              <a:buChar char="•"/>
              <a:defRPr/>
            </a:pPr>
            <a:endParaRPr lang="en-US" sz="2000">
              <a:solidFill>
                <a:srgbClr val="000000"/>
              </a:solidFill>
            </a:endParaRPr>
          </a:p>
          <a:p>
            <a:pPr indent="-228600">
              <a:buFont typeface="Arial"/>
              <a:buChar char="•"/>
              <a:defRPr/>
            </a:pPr>
            <a:r>
              <a:rPr lang="en-US" sz="2000">
                <a:solidFill>
                  <a:srgbClr val="000000"/>
                </a:solidFill>
              </a:rPr>
              <a:t>Des associations de </a:t>
            </a:r>
            <a:r>
              <a:rPr lang="en-US" sz="2000">
                <a:solidFill>
                  <a:srgbClr val="000000"/>
                </a:solidFill>
              </a:rPr>
              <a:t>défense</a:t>
            </a:r>
            <a:r>
              <a:rPr lang="en-US" sz="2000">
                <a:solidFill>
                  <a:srgbClr val="000000"/>
                </a:solidFill>
              </a:rPr>
              <a:t> de la nature et </a:t>
            </a:r>
            <a:r>
              <a:rPr lang="en-US" sz="2000">
                <a:solidFill>
                  <a:srgbClr val="000000"/>
                </a:solidFill>
              </a:rPr>
              <a:t>l’environnement</a:t>
            </a:r>
            <a:endParaRPr lang="en-US" sz="2000">
              <a:solidFill>
                <a:srgbClr val="000000"/>
              </a:solidFill>
            </a:endParaRPr>
          </a:p>
          <a:p>
            <a:pPr>
              <a:defRPr/>
            </a:pPr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14" name="Image 17" descr="Une image contenant texte&#10;&#10;Description générée automatiquement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572432" y="5219674"/>
            <a:ext cx="4803636" cy="16383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965430" y="629268"/>
            <a:ext cx="6586490" cy="12861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defRPr/>
            </a:pPr>
            <a:r>
              <a:rPr lang="en-US" sz="4400"/>
              <a:t>Mais</a:t>
            </a:r>
            <a:r>
              <a:rPr lang="en-US" sz="4400"/>
              <a:t> </a:t>
            </a:r>
            <a:r>
              <a:rPr lang="en-US" sz="4400"/>
              <a:t>juste</a:t>
            </a:r>
            <a:r>
              <a:rPr lang="en-US" sz="4400"/>
              <a:t> un </a:t>
            </a:r>
            <a:r>
              <a:rPr lang="en-US" sz="4400"/>
              <a:t>Rouage</a:t>
            </a:r>
            <a:r>
              <a:rPr lang="en-US" sz="4400"/>
              <a:t> </a:t>
            </a:r>
            <a:br>
              <a:rPr lang="en-US" sz="4400"/>
            </a:br>
            <a:r>
              <a:rPr lang="en-US" sz="4400"/>
              <a:t>dans un </a:t>
            </a:r>
            <a:r>
              <a:rPr lang="en-US" sz="4400"/>
              <a:t>problématique</a:t>
            </a:r>
            <a:br>
              <a:rPr lang="en-US" sz="4400"/>
            </a:br>
            <a:r>
              <a:rPr lang="en-US" sz="4400"/>
              <a:t>plus large</a:t>
            </a:r>
            <a:endParaRPr/>
          </a:p>
        </p:txBody>
      </p:sp>
      <p:pic>
        <p:nvPicPr>
          <p:cNvPr id="5" name="Picture 4" hidden="0"/>
          <p:cNvPicPr>
            <a:picLocks noChangeAspect="1" noChangeArrowheads="1" noGrp="1"/>
          </p:cNvPicPr>
          <p:nvPr isPhoto="0" userDrawn="0">
            <p:ph idx="1" hasCustomPrompt="0"/>
          </p:nvPr>
        </p:nvPicPr>
        <p:blipFill>
          <a:blip r:embed="rId3"/>
          <a:srcRect l="0" t="138" r="0" b="138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</p:spPr>
      </p:pic>
      <p:cxnSp>
        <p:nvCxnSpPr>
          <p:cNvPr id="6" name="Straight Connector 72" hidden="0"/>
          <p:cNvCxnSpPr>
            <a:cxnSpLocks noAdjustHandles="1" noChangeArrowheads="1" noChangeAspect="1" noChangeShapeType="1" noEditPoints="1" noGrp="1" noMove="1" noResize="1" noRot="1"/>
          </p:cNvCxnSpPr>
          <p:nvPr isPhoto="0" userDrawn="0"/>
        </p:nvCxnSpPr>
        <p:spPr bwMode="auto"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F4B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4" hidden="0"/>
          <p:cNvSpPr/>
          <p:nvPr isPhoto="0" userDrawn="0"/>
        </p:nvSpPr>
        <p:spPr bwMode="auto">
          <a:xfrm>
            <a:off x="2399646" y="2756925"/>
            <a:ext cx="1318336" cy="131057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8" name="Ellipse 5" hidden="0"/>
          <p:cNvSpPr/>
          <p:nvPr isPhoto="0" userDrawn="0"/>
        </p:nvSpPr>
        <p:spPr bwMode="auto">
          <a:xfrm>
            <a:off x="3268718" y="3941339"/>
            <a:ext cx="345848" cy="3468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9" name="Image 7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2122725" y="2650862"/>
            <a:ext cx="1893780" cy="1984371"/>
          </a:xfrm>
          <a:prstGeom prst="rect">
            <a:avLst/>
          </a:prstGeom>
        </p:spPr>
      </p:pic>
      <p:pic>
        <p:nvPicPr>
          <p:cNvPr id="10" name="Image 8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3301093" y="3801491"/>
            <a:ext cx="484288" cy="474602"/>
          </a:xfrm>
          <a:prstGeom prst="rect">
            <a:avLst/>
          </a:prstGeom>
        </p:spPr>
      </p:pic>
      <p:pic>
        <p:nvPicPr>
          <p:cNvPr id="11" name="Image 9" descr="Une image contenant texte&#10;&#10;Description générée automatiquement" hidden="0"/>
          <p:cNvPicPr>
            <a:picLocks noChangeAspect="1"/>
          </p:cNvPicPr>
          <p:nvPr isPhoto="0" userDrawn="0"/>
        </p:nvPicPr>
        <p:blipFill>
          <a:blip r:embed="rId6"/>
          <a:srcRect l="12577" t="4216" r="11153" b="4215"/>
          <a:stretch/>
        </p:blipFill>
        <p:spPr bwMode="auto">
          <a:xfrm>
            <a:off x="2582527" y="3254356"/>
            <a:ext cx="801011" cy="260763"/>
          </a:xfrm>
          <a:prstGeom prst="rect">
            <a:avLst/>
          </a:prstGeom>
        </p:spPr>
      </p:pic>
      <p:sp>
        <p:nvSpPr>
          <p:cNvPr id="12" name="ZoneTexte 13" hidden="0"/>
          <p:cNvSpPr>
            <a:spLocks noAdjustHandles="0" noChangeArrowheads="0"/>
          </p:cNvSpPr>
          <p:nvPr isPhoto="0" userDrawn="0"/>
        </p:nvSpPr>
        <p:spPr bwMode="auto">
          <a:xfrm>
            <a:off x="1596367" y="5349148"/>
            <a:ext cx="135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 b="1">
                <a:solidFill>
                  <a:schemeClr val="bg1"/>
                </a:solidFill>
              </a:rPr>
              <a:t>Objectifs Du</a:t>
            </a:r>
            <a:endParaRPr/>
          </a:p>
        </p:txBody>
      </p:sp>
      <p:sp>
        <p:nvSpPr>
          <p:cNvPr id="13" name="ZoneTexte 17" hidden="0"/>
          <p:cNvSpPr>
            <a:spLocks noAdjustHandles="0" noChangeArrowheads="0"/>
          </p:cNvSpPr>
          <p:nvPr isPhoto="0" userDrawn="0"/>
        </p:nvSpPr>
        <p:spPr bwMode="auto">
          <a:xfrm>
            <a:off x="1461128" y="5766418"/>
            <a:ext cx="171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 b="1">
                <a:solidFill>
                  <a:schemeClr val="bg1"/>
                </a:solidFill>
              </a:rPr>
              <a:t>Développement</a:t>
            </a:r>
            <a:endParaRPr/>
          </a:p>
        </p:txBody>
      </p:sp>
      <p:sp>
        <p:nvSpPr>
          <p:cNvPr id="14" name="ZoneTexte 18" hidden="0"/>
          <p:cNvSpPr>
            <a:spLocks noAdjustHandles="0" noChangeArrowheads="0"/>
          </p:cNvSpPr>
          <p:nvPr isPhoto="0" userDrawn="0"/>
        </p:nvSpPr>
        <p:spPr bwMode="auto">
          <a:xfrm>
            <a:off x="1856300" y="6177591"/>
            <a:ext cx="93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 b="1">
                <a:solidFill>
                  <a:schemeClr val="bg1"/>
                </a:solidFill>
              </a:rPr>
              <a:t>Durable</a:t>
            </a:r>
            <a:endParaRPr/>
          </a:p>
        </p:txBody>
      </p:sp>
      <p:pic>
        <p:nvPicPr>
          <p:cNvPr id="15" name="Picture 8" hidden="0"/>
          <p:cNvPicPr>
            <a:picLocks noChangeAspect="1" noChangeArrowheads="1"/>
          </p:cNvPicPr>
          <p:nvPr isPhoto="0" userDrawn="0"/>
        </p:nvPicPr>
        <p:blipFill>
          <a:blip r:embed="rId7"/>
          <a:stretch/>
        </p:blipFill>
        <p:spPr bwMode="auto">
          <a:xfrm>
            <a:off x="10200864" y="24157"/>
            <a:ext cx="1991116" cy="1991116"/>
          </a:xfrm>
          <a:prstGeom prst="rect">
            <a:avLst/>
          </a:prstGeom>
          <a:noFill/>
        </p:spPr>
      </p:pic>
      <p:pic>
        <p:nvPicPr>
          <p:cNvPr id="16" name="Image 14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5352388" y="3389456"/>
            <a:ext cx="6647744" cy="784605"/>
          </a:xfrm>
          <a:prstGeom prst="rect">
            <a:avLst/>
          </a:prstGeom>
        </p:spPr>
      </p:pic>
      <p:pic>
        <p:nvPicPr>
          <p:cNvPr id="17" name="Image 15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5099352" y="2316271"/>
            <a:ext cx="6309360" cy="1068466"/>
          </a:xfrm>
          <a:prstGeom prst="rect">
            <a:avLst/>
          </a:prstGeom>
        </p:spPr>
      </p:pic>
      <p:pic>
        <p:nvPicPr>
          <p:cNvPr id="18" name="Image 16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5113420" y="4826664"/>
            <a:ext cx="6366692" cy="1044968"/>
          </a:xfrm>
          <a:prstGeom prst="rect">
            <a:avLst/>
          </a:prstGeom>
        </p:spPr>
      </p:pic>
      <p:pic>
        <p:nvPicPr>
          <p:cNvPr id="19" name="Image 19" hidden="0"/>
          <p:cNvPicPr>
            <a:picLocks noChangeAspect="1"/>
          </p:cNvPicPr>
          <p:nvPr isPhoto="0" userDrawn="0"/>
        </p:nvPicPr>
        <p:blipFill>
          <a:blip r:embed="rId11"/>
          <a:stretch/>
        </p:blipFill>
        <p:spPr bwMode="auto">
          <a:xfrm>
            <a:off x="5464052" y="5940401"/>
            <a:ext cx="6366693" cy="475950"/>
          </a:xfrm>
          <a:prstGeom prst="rect">
            <a:avLst/>
          </a:prstGeom>
        </p:spPr>
      </p:pic>
      <p:pic>
        <p:nvPicPr>
          <p:cNvPr id="20" name="Image 20" hidden="0"/>
          <p:cNvPicPr>
            <a:picLocks noChangeAspect="1"/>
          </p:cNvPicPr>
          <p:nvPr isPhoto="0" userDrawn="0"/>
        </p:nvPicPr>
        <p:blipFill>
          <a:blip r:embed="rId12"/>
          <a:stretch/>
        </p:blipFill>
        <p:spPr bwMode="auto">
          <a:xfrm>
            <a:off x="5464052" y="4085714"/>
            <a:ext cx="6280531" cy="672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5" hidden="0"/>
          <p:cNvPicPr>
            <a:picLocks noChangeAspect="1" noGrp="1"/>
          </p:cNvPicPr>
          <p:nvPr isPhoto="0" userDrawn="0">
            <p:ph sz="half" idx="1" hasCustomPrompt="0"/>
          </p:nvPr>
        </p:nvPicPr>
        <p:blipFill>
          <a:blip r:embed="rId3"/>
          <a:srcRect l="0" t="14647" r="9090" b="10700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5" name="Rectangle 17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94805" y="640263"/>
            <a:ext cx="3759240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2200"/>
              <a:t>Aller plus loin avec un </a:t>
            </a:r>
            <a:br>
              <a:rPr lang="en-US" sz="2200"/>
            </a:br>
            <a:r>
              <a:rPr lang="en-US" sz="2200" b="1"/>
              <a:t>Tiers-Lieu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 b="1"/>
              <a:t>Développement Durable</a:t>
            </a:r>
            <a:br>
              <a:rPr lang="en-US" sz="2200"/>
            </a:br>
            <a:r>
              <a:rPr lang="en-US" sz="2200"/>
              <a:t>à </a:t>
            </a:r>
            <a:r>
              <a:rPr lang="en-US" sz="2200" b="1"/>
              <a:t>Orsay</a:t>
            </a:r>
            <a:endParaRPr/>
          </a:p>
        </p:txBody>
      </p:sp>
      <p:sp>
        <p:nvSpPr>
          <p:cNvPr id="7" name="Espace réservé du contenu 4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594110" y="2121763"/>
            <a:ext cx="3764826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defRPr/>
            </a:pPr>
            <a:r>
              <a:rPr lang="en-US" sz="1800"/>
              <a:t>Un lieu au </a:t>
            </a:r>
            <a:r>
              <a:rPr lang="en-US" sz="1800"/>
              <a:t>centre</a:t>
            </a:r>
            <a:r>
              <a:rPr lang="en-US" sz="1800"/>
              <a:t> d’Orsay</a:t>
            </a:r>
            <a:endParaRPr/>
          </a:p>
          <a:p>
            <a:pPr marL="0">
              <a:defRPr/>
            </a:pPr>
            <a:r>
              <a:rPr lang="en-US" sz="1800"/>
              <a:t>À</a:t>
            </a:r>
            <a:r>
              <a:rPr lang="en-US" sz="1800"/>
              <a:t> la disposition des </a:t>
            </a:r>
            <a:r>
              <a:rPr lang="en-US" sz="1800"/>
              <a:t>Orcéens</a:t>
            </a:r>
            <a:endParaRPr lang="en-US" sz="1800"/>
          </a:p>
          <a:p>
            <a:pPr marL="0">
              <a:defRPr/>
            </a:pPr>
            <a:r>
              <a:rPr lang="en-US" sz="1800"/>
              <a:t>Disponible aux associations</a:t>
            </a:r>
            <a:endParaRPr/>
          </a:p>
          <a:p>
            <a:pPr marL="0">
              <a:defRPr/>
            </a:pPr>
            <a:r>
              <a:rPr lang="en-US" sz="1800"/>
              <a:t>Pour </a:t>
            </a:r>
            <a:r>
              <a:rPr lang="en-US" sz="1800"/>
              <a:t>réparer</a:t>
            </a:r>
            <a:r>
              <a:rPr lang="en-US" sz="1800"/>
              <a:t>, pour </a:t>
            </a:r>
            <a:r>
              <a:rPr lang="en-US" sz="1800"/>
              <a:t>échanger</a:t>
            </a:r>
            <a:r>
              <a:rPr lang="en-US" sz="1800"/>
              <a:t>, pour se former, pour </a:t>
            </a:r>
            <a:r>
              <a:rPr lang="en-US" sz="1800"/>
              <a:t>construire</a:t>
            </a:r>
            <a:r>
              <a:rPr lang="en-US" sz="1800"/>
              <a:t>, pour </a:t>
            </a:r>
            <a:r>
              <a:rPr lang="en-US" sz="1800"/>
              <a:t>discuter</a:t>
            </a:r>
            <a:r>
              <a:rPr lang="en-US" sz="1800"/>
              <a:t>, pour </a:t>
            </a:r>
            <a:r>
              <a:rPr lang="en-US" sz="1800"/>
              <a:t>emprunter</a:t>
            </a:r>
            <a:r>
              <a:rPr lang="en-US" sz="1800"/>
              <a:t>, pour </a:t>
            </a:r>
            <a:r>
              <a:rPr lang="en-US" sz="1800"/>
              <a:t>chercher</a:t>
            </a:r>
            <a:r>
              <a:rPr lang="en-US" sz="1800"/>
              <a:t> conseil, pour </a:t>
            </a:r>
            <a:r>
              <a:rPr lang="en-US" sz="1800"/>
              <a:t>débattre</a:t>
            </a:r>
            <a:r>
              <a:rPr lang="en-US" sz="1800"/>
              <a:t>, pour </a:t>
            </a:r>
            <a:r>
              <a:rPr lang="en-US" sz="1800"/>
              <a:t>regrouper</a:t>
            </a:r>
            <a:r>
              <a:rPr lang="en-US" sz="1800"/>
              <a:t> les </a:t>
            </a:r>
            <a:r>
              <a:rPr lang="en-US" sz="1800"/>
              <a:t>énergies</a:t>
            </a:r>
            <a:endParaRPr lang="en-US" sz="1800"/>
          </a:p>
          <a:p>
            <a:pPr marL="0">
              <a:defRPr/>
            </a:pPr>
            <a:endParaRPr lang="en-US" sz="1800"/>
          </a:p>
          <a:p>
            <a:pPr>
              <a:buFont typeface="Wingdings"/>
              <a:buChar char="Ø"/>
              <a:defRPr/>
            </a:pPr>
            <a:r>
              <a:rPr lang="en-US" sz="1800"/>
              <a:t>Fablab</a:t>
            </a:r>
            <a:r>
              <a:rPr lang="en-US" sz="1800"/>
              <a:t> / </a:t>
            </a:r>
            <a:r>
              <a:rPr lang="en-US" sz="1800"/>
              <a:t>Bricothèque</a:t>
            </a:r>
            <a:r>
              <a:rPr lang="en-US" sz="1800"/>
              <a:t> / Repair Café / </a:t>
            </a:r>
            <a:r>
              <a:rPr lang="en-US" sz="1800"/>
              <a:t>Recyclerie</a:t>
            </a:r>
            <a:r>
              <a:rPr lang="en-US" sz="1800"/>
              <a:t> / Lieu de Formation et de </a:t>
            </a:r>
            <a:r>
              <a:rPr lang="en-US" sz="1800"/>
              <a:t>Découverte</a:t>
            </a:r>
            <a:endParaRPr 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Un lieu ouvert convivial pour faire rencontrer les initiatives et talents individuels</a:t>
            </a:r>
            <a:endParaRPr/>
          </a:p>
        </p:txBody>
      </p:sp>
      <p:sp>
        <p:nvSpPr>
          <p:cNvPr id="5" name="Espace réservé du contenu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430237" y="1825625"/>
            <a:ext cx="2298895" cy="273230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FR"/>
              <a:t>Ingénieurs</a:t>
            </a:r>
            <a:endParaRPr/>
          </a:p>
          <a:p>
            <a:pPr>
              <a:defRPr/>
            </a:pPr>
            <a:r>
              <a:rPr lang="fr-FR"/>
              <a:t>Étudiants</a:t>
            </a:r>
            <a:endParaRPr/>
          </a:p>
          <a:p>
            <a:pPr>
              <a:defRPr/>
            </a:pPr>
            <a:r>
              <a:rPr lang="fr-FR"/>
              <a:t>Retraités</a:t>
            </a:r>
            <a:endParaRPr/>
          </a:p>
          <a:p>
            <a:pPr>
              <a:defRPr/>
            </a:pPr>
            <a:r>
              <a:rPr lang="fr-FR"/>
              <a:t>Chercheurs</a:t>
            </a:r>
            <a:endParaRPr/>
          </a:p>
          <a:p>
            <a:pPr>
              <a:defRPr/>
            </a:pPr>
            <a:r>
              <a:rPr lang="fr-FR"/>
              <a:t>Passionnés</a:t>
            </a:r>
            <a:endParaRPr/>
          </a:p>
        </p:txBody>
      </p:sp>
      <p:sp>
        <p:nvSpPr>
          <p:cNvPr id="6" name="Espace réservé du contenu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3193366" y="1825625"/>
            <a:ext cx="8160434" cy="354823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FR"/>
              <a:t>Ateliers à thème avec des associations</a:t>
            </a:r>
            <a:endParaRPr/>
          </a:p>
          <a:p>
            <a:pPr lvl="1">
              <a:defRPr/>
            </a:pPr>
            <a:r>
              <a:rPr lang="fr-FR"/>
              <a:t>Fabrication de matériel et support réparation pour les associations</a:t>
            </a:r>
            <a:endParaRPr/>
          </a:p>
          <a:p>
            <a:pPr lvl="1">
              <a:defRPr/>
            </a:pPr>
            <a:r>
              <a:rPr lang="fr-FR"/>
              <a:t>Panneaux d’Affichage Informatifs</a:t>
            </a:r>
            <a:endParaRPr/>
          </a:p>
          <a:p>
            <a:pPr lvl="1">
              <a:defRPr/>
            </a:pPr>
            <a:r>
              <a:rPr lang="fr-FR"/>
              <a:t>Faire communiquer différentes compétences – </a:t>
            </a:r>
            <a:r>
              <a:rPr lang="fr-FR"/>
              <a:t>hightech-lowtech</a:t>
            </a:r>
            <a:r>
              <a:rPr lang="fr-FR"/>
              <a:t> jardins connectés</a:t>
            </a:r>
            <a:endParaRPr/>
          </a:p>
          <a:p>
            <a:pPr lvl="1">
              <a:defRPr/>
            </a:pPr>
            <a:r>
              <a:rPr lang="fr-FR"/>
              <a:t>Formation Internet des Objets</a:t>
            </a:r>
            <a:endParaRPr/>
          </a:p>
          <a:p>
            <a:pPr lvl="1">
              <a:defRPr/>
            </a:pPr>
            <a:r>
              <a:rPr lang="fr-FR"/>
              <a:t>Fabrication Cosmétique/Lessive</a:t>
            </a:r>
            <a:endParaRPr/>
          </a:p>
          <a:p>
            <a:pPr lvl="1">
              <a:defRPr/>
            </a:pPr>
            <a:r>
              <a:rPr lang="fr-FR"/>
              <a:t>…</a:t>
            </a:r>
            <a:endParaRPr/>
          </a:p>
          <a:p>
            <a:pPr marL="0" indent="0">
              <a:buNone/>
              <a:defRPr/>
            </a:pPr>
            <a:endParaRPr lang="fr-FR"/>
          </a:p>
        </p:txBody>
      </p:sp>
      <p:sp>
        <p:nvSpPr>
          <p:cNvPr id="7" name="Espace réservé du contenu 3" hidden="0"/>
          <p:cNvSpPr>
            <a:spLocks noAdjustHandles="0" noChangeArrowheads="0"/>
          </p:cNvSpPr>
          <p:nvPr isPhoto="0" userDrawn="0"/>
        </p:nvSpPr>
        <p:spPr bwMode="auto">
          <a:xfrm>
            <a:off x="1446627" y="5603850"/>
            <a:ext cx="8160434" cy="1120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/>
              <a:t>Mise à disposition d’outils et de savoir-faire</a:t>
            </a:r>
            <a:endParaRPr/>
          </a:p>
          <a:p>
            <a:pPr>
              <a:defRPr/>
            </a:pPr>
            <a:r>
              <a:rPr lang="fr-FR"/>
              <a:t>Prêt d’outils rarement utilisés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Un lieu …</a:t>
            </a:r>
            <a:endParaRPr/>
          </a:p>
        </p:txBody>
      </p:sp>
      <p:sp>
        <p:nvSpPr>
          <p:cNvPr id="5" name="Espace réservé du contenu 2" hidden="0"/>
          <p:cNvSpPr>
            <a:spLocks noGrp="1"/>
          </p:cNvSpPr>
          <p:nvPr isPhoto="0" userDrawn="0">
            <p:ph sz="half" idx="1" hasCustomPrompt="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fr-FR"/>
              <a:t>Un lieu d’échange</a:t>
            </a:r>
            <a:endParaRPr/>
          </a:p>
          <a:p>
            <a:pPr>
              <a:defRPr/>
            </a:pPr>
            <a:endParaRPr lang="fr-FR"/>
          </a:p>
          <a:p>
            <a:pPr>
              <a:defRPr/>
            </a:pPr>
            <a:r>
              <a:rPr lang="fr-FR"/>
              <a:t>Un lieu d’action</a:t>
            </a:r>
            <a:endParaRPr/>
          </a:p>
          <a:p>
            <a:pPr lvl="1">
              <a:defRPr/>
            </a:pPr>
            <a:r>
              <a:rPr lang="fr-FR"/>
              <a:t>Repair</a:t>
            </a:r>
            <a:r>
              <a:rPr lang="fr-FR"/>
              <a:t> Café</a:t>
            </a:r>
            <a:endParaRPr/>
          </a:p>
          <a:p>
            <a:pPr lvl="1">
              <a:defRPr/>
            </a:pPr>
            <a:r>
              <a:rPr lang="fr-FR"/>
              <a:t>Associations Eco et Transitions</a:t>
            </a:r>
            <a:endParaRPr/>
          </a:p>
          <a:p>
            <a:pPr lvl="1">
              <a:defRPr/>
            </a:pPr>
            <a:endParaRPr lang="fr-FR"/>
          </a:p>
          <a:p>
            <a:pPr>
              <a:defRPr/>
            </a:pPr>
            <a:r>
              <a:rPr lang="fr-FR"/>
              <a:t>Un lieu de formation</a:t>
            </a:r>
            <a:endParaRPr/>
          </a:p>
          <a:p>
            <a:pPr lvl="1">
              <a:defRPr/>
            </a:pPr>
            <a:r>
              <a:rPr lang="fr-FR"/>
              <a:t>Organisation séminaire</a:t>
            </a:r>
            <a:endParaRPr/>
          </a:p>
          <a:p>
            <a:pPr lvl="1">
              <a:defRPr/>
            </a:pPr>
            <a:r>
              <a:rPr lang="fr-FR"/>
              <a:t>Atelier Zéro-Déchets</a:t>
            </a:r>
            <a:endParaRPr/>
          </a:p>
        </p:txBody>
      </p:sp>
      <p:pic>
        <p:nvPicPr>
          <p:cNvPr id="6" name="Picture 2" hidden="0"/>
          <p:cNvPicPr>
            <a:picLocks noChangeAspect="1" noChangeArrowheads="1" noGrp="1"/>
          </p:cNvPicPr>
          <p:nvPr isPhoto="0" userDrawn="0">
            <p:ph sz="half" idx="2" hasCustomPrompt="0"/>
          </p:nvPr>
        </p:nvPicPr>
        <p:blipFill>
          <a:blip r:embed="rId3"/>
          <a:stretch/>
        </p:blipFill>
        <p:spPr bwMode="auto">
          <a:xfrm>
            <a:off x="6019800" y="1825625"/>
            <a:ext cx="5461114" cy="359330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Aperçu</a:t>
            </a:r>
            <a:endParaRPr/>
          </a:p>
        </p:txBody>
      </p:sp>
      <p:pic>
        <p:nvPicPr>
          <p:cNvPr id="5" name="Espace réservé du contenu 6" hidden="0"/>
          <p:cNvPicPr>
            <a:picLocks noChangeAspect="1" noGrp="1"/>
          </p:cNvPicPr>
          <p:nvPr isPhoto="0" userDrawn="0">
            <p:ph idx="1" hasCustomPrompt="0"/>
          </p:nvPr>
        </p:nvPicPr>
        <p:blipFill>
          <a:blip r:embed="rId3"/>
          <a:stretch/>
        </p:blipFill>
        <p:spPr bwMode="auto">
          <a:xfrm>
            <a:off x="1222022" y="1478904"/>
            <a:ext cx="9965267" cy="50139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ONLYOFFICE/8.0.1.31</Application>
  <DocSecurity>0</DocSecurity>
  <PresentationFormat>Grand écran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Une Maison du Développement Durable à Orsay</dc:title>
  <dc:subject/>
  <dc:creator>Jean Senellart</dc:creator>
  <cp:keywords/>
  <dc:description/>
  <dc:identifier/>
  <dc:language/>
  <cp:lastModifiedBy/>
  <cp:revision>13</cp:revision>
  <dcterms:created xsi:type="dcterms:W3CDTF">2021-02-04T12:37:30Z</dcterms:created>
  <dcterms:modified xsi:type="dcterms:W3CDTF">2024-11-29T10:30:29Z</dcterms:modified>
  <cp:category/>
  <cp:contentStatus/>
  <cp:version/>
</cp:coreProperties>
</file>